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3" r:id="rId3"/>
    <p:sldId id="257" r:id="rId4"/>
    <p:sldId id="265" r:id="rId5"/>
    <p:sldId id="258" r:id="rId6"/>
    <p:sldId id="264" r:id="rId7"/>
    <p:sldId id="267" r:id="rId8"/>
    <p:sldId id="268" r:id="rId9"/>
    <p:sldId id="261" r:id="rId10"/>
    <p:sldId id="259" r:id="rId11"/>
    <p:sldId id="266" r:id="rId12"/>
  </p:sldIdLst>
  <p:sldSz cx="12192000" cy="6858000"/>
  <p:notesSz cx="6742113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A8302-D34C-41C1-B208-B3605E0E6F4E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ED49-3ACA-49E7-B50A-A81CE3658F7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11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0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9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353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438912" y="1001854"/>
            <a:ext cx="10822941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438912" y="313419"/>
            <a:ext cx="10822941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38912" y="1584962"/>
            <a:ext cx="10826496" cy="4305300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012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5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43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994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505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82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44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596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BD10B68-6AAF-4C81-97CC-54905D5668F8}" type="datetimeFigureOut">
              <a:rPr lang="hu-HU" smtClean="0"/>
              <a:t>2019.11.14.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10D881-8E3D-4116-BD63-23114F7089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85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200" dirty="0"/>
              <a:t>Az informatikai üzemeltetés, fejlesztés feladatai a</a:t>
            </a:r>
            <a:br>
              <a:rPr lang="hu-HU" sz="3200" dirty="0"/>
            </a:br>
            <a:r>
              <a:rPr lang="hu-HU" sz="3200" dirty="0" err="1"/>
              <a:t>kiberbiztonság</a:t>
            </a:r>
            <a:r>
              <a:rPr lang="hu-HU" sz="3200" dirty="0"/>
              <a:t> oldaláról megközelítve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52939" y="5080883"/>
            <a:ext cx="3355449" cy="1152941"/>
          </a:xfrm>
        </p:spPr>
        <p:txBody>
          <a:bodyPr/>
          <a:lstStyle/>
          <a:p>
            <a:r>
              <a:rPr lang="hu-HU" sz="2800" dirty="0"/>
              <a:t>Magyar Sándor </a:t>
            </a:r>
          </a:p>
          <a:p>
            <a:pPr>
              <a:spcBef>
                <a:spcPts val="0"/>
              </a:spcBef>
            </a:pPr>
            <a:r>
              <a:rPr lang="hu-HU" sz="2800" dirty="0"/>
              <a:t>egyetemi adjunktus</a:t>
            </a:r>
          </a:p>
        </p:txBody>
      </p:sp>
    </p:spTree>
    <p:extLst>
      <p:ext uri="{BB962C8B-B14F-4D97-AF65-F5344CB8AC3E}">
        <p14:creationId xmlns:p14="http://schemas.microsoft.com/office/powerpoint/2010/main" val="292204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Felhasznált irodalom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/>
              <a:t>2013. évi L. törvény az állami és önkormányzati szervek elektronikus információbiztonságáról</a:t>
            </a:r>
          </a:p>
          <a:p>
            <a:r>
              <a:rPr lang="hu-HU" sz="1800" dirty="0"/>
              <a:t>2011. évi CXII. Törvény az információs önrendelkezési jogról és az információszabadságról</a:t>
            </a:r>
          </a:p>
          <a:p>
            <a:r>
              <a:rPr lang="hu-HU" sz="1800" dirty="0"/>
              <a:t>2009. évi CLV. Törvény a minősített adat védelméről</a:t>
            </a:r>
          </a:p>
          <a:p>
            <a:r>
              <a:rPr lang="hu-HU" sz="1800" dirty="0"/>
              <a:t>271/2018. (XII. 20.) Kormányrendelet</a:t>
            </a:r>
          </a:p>
          <a:p>
            <a:r>
              <a:rPr lang="hu-HU" sz="1800" dirty="0"/>
              <a:t>270/2018. (XII. 20.) Kormányrendelet</a:t>
            </a:r>
          </a:p>
          <a:p>
            <a:r>
              <a:rPr lang="hu-HU" sz="1800" dirty="0"/>
              <a:t>187/2015. (VII. 13.) Kormányrendelet</a:t>
            </a:r>
          </a:p>
          <a:p>
            <a:r>
              <a:rPr lang="hu-HU" sz="1800" dirty="0"/>
              <a:t>41/2015. (VII. 15.) BM rendelet</a:t>
            </a:r>
          </a:p>
          <a:p>
            <a:r>
              <a:rPr lang="hu-HU" sz="1800" dirty="0"/>
              <a:t>42/2015. (III. 12.) Kormányrendelet</a:t>
            </a:r>
          </a:p>
          <a:p>
            <a:r>
              <a:rPr lang="hu-HU" sz="1800" dirty="0"/>
              <a:t>ITIL (</a:t>
            </a:r>
            <a:r>
              <a:rPr lang="hu-HU" sz="1800" dirty="0" err="1"/>
              <a:t>Information</a:t>
            </a:r>
            <a:r>
              <a:rPr lang="hu-HU" sz="1800" dirty="0"/>
              <a:t> </a:t>
            </a:r>
            <a:r>
              <a:rPr lang="hu-HU" sz="1800" dirty="0" err="1"/>
              <a:t>Technology</a:t>
            </a:r>
            <a:r>
              <a:rPr lang="hu-HU" sz="1800" dirty="0"/>
              <a:t> </a:t>
            </a:r>
            <a:r>
              <a:rPr lang="hu-HU" sz="1800" dirty="0" err="1"/>
              <a:t>Infrastructure</a:t>
            </a:r>
            <a:r>
              <a:rPr lang="hu-HU" sz="1800" dirty="0"/>
              <a:t> </a:t>
            </a:r>
            <a:r>
              <a:rPr lang="hu-HU" sz="1800" dirty="0" err="1"/>
              <a:t>Library</a:t>
            </a:r>
            <a:r>
              <a:rPr lang="hu-HU" sz="1800" dirty="0"/>
              <a:t>) </a:t>
            </a:r>
          </a:p>
          <a:p>
            <a:r>
              <a:rPr lang="hu-HU" sz="1800" dirty="0"/>
              <a:t>ISO 27001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05835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5503" y="3005592"/>
            <a:ext cx="10972800" cy="1701579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903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0"/>
            <a:ext cx="12192000" cy="6856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370" y="3820"/>
            <a:ext cx="3380458" cy="281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747423" y="3105835"/>
            <a:ext cx="88816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solidFill>
                  <a:schemeClr val="accent2"/>
                </a:solidFill>
              </a:rPr>
              <a:t>EIVOK – 12. Információbiztonsági Szakmai Fórum november 28.</a:t>
            </a:r>
          </a:p>
        </p:txBody>
      </p:sp>
    </p:spTree>
    <p:extLst>
      <p:ext uri="{BB962C8B-B14F-4D97-AF65-F5344CB8AC3E}">
        <p14:creationId xmlns:p14="http://schemas.microsoft.com/office/powerpoint/2010/main" val="34277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Kibertér alkotóelemei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/>
              <a:t>A globálisan összekapcsolt, decentralizált, egyre növekvő elektronikus információs rendszerek, valamint ezen rendszereken keresztül adatok és információk formájában megjelenő társadalmi és gazdasági folyamatok együttese.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 algn="r">
              <a:buNone/>
            </a:pPr>
            <a:r>
              <a:rPr lang="hu-HU" sz="1800" dirty="0" err="1"/>
              <a:t>Ibtv</a:t>
            </a:r>
            <a:r>
              <a:rPr lang="hu-HU" sz="1800" dirty="0"/>
              <a:t>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33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PreDeCo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Prevention</a:t>
            </a:r>
            <a:r>
              <a:rPr lang="hu-HU" dirty="0"/>
              <a:t> (megelőző);</a:t>
            </a:r>
          </a:p>
          <a:p>
            <a:endParaRPr lang="hu-HU" dirty="0"/>
          </a:p>
          <a:p>
            <a:r>
              <a:rPr lang="hu-HU" dirty="0"/>
              <a:t>Detection (felismerő);</a:t>
            </a:r>
          </a:p>
          <a:p>
            <a:endParaRPr lang="hu-HU" dirty="0"/>
          </a:p>
          <a:p>
            <a:r>
              <a:rPr lang="hu-HU" dirty="0" err="1"/>
              <a:t>Correction</a:t>
            </a:r>
            <a:r>
              <a:rPr lang="hu-HU" dirty="0"/>
              <a:t> (elhárító).</a:t>
            </a:r>
          </a:p>
        </p:txBody>
      </p:sp>
    </p:spTree>
    <p:extLst>
      <p:ext uri="{BB962C8B-B14F-4D97-AF65-F5344CB8AC3E}">
        <p14:creationId xmlns:p14="http://schemas.microsoft.com/office/powerpoint/2010/main" val="16549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Fejlesztői biztonsági tesztelés;</a:t>
            </a:r>
          </a:p>
          <a:p>
            <a:r>
              <a:rPr lang="hu-HU" dirty="0"/>
              <a:t>Biztonságos kódolás.</a:t>
            </a:r>
          </a:p>
          <a:p>
            <a:r>
              <a:rPr lang="hu-HU" dirty="0" err="1"/>
              <a:t>Interfészelések</a:t>
            </a:r>
            <a:r>
              <a:rPr lang="hu-HU" dirty="0"/>
              <a:t>.</a:t>
            </a:r>
          </a:p>
          <a:p>
            <a:r>
              <a:rPr lang="hu-HU" dirty="0"/>
              <a:t>…</a:t>
            </a:r>
          </a:p>
          <a:p>
            <a:r>
              <a:rPr lang="hu-HU" dirty="0"/>
              <a:t>…</a:t>
            </a:r>
          </a:p>
          <a:p>
            <a:r>
              <a:rPr lang="hu-HU" dirty="0"/>
              <a:t>Dokumentált fejlesztési folyamat.</a:t>
            </a:r>
          </a:p>
          <a:p>
            <a:r>
              <a:rPr lang="hu-HU" dirty="0"/>
              <a:t>Stratégia.</a:t>
            </a:r>
          </a:p>
        </p:txBody>
      </p:sp>
    </p:spTree>
    <p:extLst>
      <p:ext uri="{BB962C8B-B14F-4D97-AF65-F5344CB8AC3E}">
        <p14:creationId xmlns:p14="http://schemas.microsoft.com/office/powerpoint/2010/main" val="514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63972" y="274638"/>
            <a:ext cx="9618428" cy="1143000"/>
          </a:xfrm>
        </p:spPr>
        <p:txBody>
          <a:bodyPr/>
          <a:lstStyle/>
          <a:p>
            <a:r>
              <a:rPr lang="hu-HU" dirty="0"/>
              <a:t>Üzemeltetés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Belső szabályozás.</a:t>
            </a:r>
          </a:p>
          <a:p>
            <a:r>
              <a:rPr lang="hu-HU" dirty="0"/>
              <a:t>Elektronikus információs rendszerek nyilvántartása.</a:t>
            </a:r>
          </a:p>
          <a:p>
            <a:r>
              <a:rPr lang="hu-HU" dirty="0"/>
              <a:t>Kockázatelemzés.</a:t>
            </a:r>
          </a:p>
          <a:p>
            <a:r>
              <a:rPr lang="hu-HU" dirty="0"/>
              <a:t>…</a:t>
            </a:r>
          </a:p>
          <a:p>
            <a:r>
              <a:rPr lang="hu-HU" dirty="0"/>
              <a:t>…</a:t>
            </a:r>
          </a:p>
          <a:p>
            <a:r>
              <a:rPr lang="hu-HU" dirty="0"/>
              <a:t>Konfigurációkezelési eljárásrend.</a:t>
            </a:r>
          </a:p>
          <a:p>
            <a:r>
              <a:rPr lang="hu-HU" dirty="0"/>
              <a:t>A konfigurációváltozások felügyelete (változáskezelés).</a:t>
            </a:r>
          </a:p>
          <a:p>
            <a:r>
              <a:rPr lang="hu-HU" dirty="0"/>
              <a:t>Üzletmenet-folytonosságra vonatkozó eljárásrend.</a:t>
            </a:r>
          </a:p>
        </p:txBody>
      </p:sp>
    </p:spTree>
    <p:extLst>
      <p:ext uri="{BB962C8B-B14F-4D97-AF65-F5344CB8AC3E}">
        <p14:creationId xmlns:p14="http://schemas.microsoft.com/office/powerpoint/2010/main" val="15334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989AD5-755A-465F-BC8C-1515E2B3C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0334"/>
            <a:ext cx="10972800" cy="1143000"/>
          </a:xfrm>
        </p:spPr>
        <p:txBody>
          <a:bodyPr/>
          <a:lstStyle/>
          <a:p>
            <a:r>
              <a:rPr lang="hu-HU" dirty="0"/>
              <a:t>IT kockázatok a </a:t>
            </a:r>
            <a:r>
              <a:rPr lang="hu-HU" dirty="0" err="1"/>
              <a:t>kiberbiztonság</a:t>
            </a:r>
            <a:r>
              <a:rPr lang="hu-HU" dirty="0"/>
              <a:t> szempontjából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71923F-7427-4A1B-A8FF-0905C3D65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Azonnali feladatvégrehajtás a megfelelő eljárásrendek betartása nélkül.</a:t>
            </a:r>
          </a:p>
          <a:p>
            <a:r>
              <a:rPr lang="hu-HU" dirty="0"/>
              <a:t>Nem áll rendelkezésre megfelelő erőforrás (eszköz, idő, pénz, SW, emberi erőforrás </a:t>
            </a:r>
            <a:r>
              <a:rPr lang="hu-HU" dirty="0" err="1"/>
              <a:t>stb</a:t>
            </a:r>
            <a:r>
              <a:rPr lang="hu-HU" dirty="0"/>
              <a:t>).</a:t>
            </a:r>
          </a:p>
          <a:p>
            <a:r>
              <a:rPr lang="hu-HU" dirty="0"/>
              <a:t>Területek elhatárolásának hiánya.</a:t>
            </a:r>
          </a:p>
          <a:p>
            <a:r>
              <a:rPr lang="hu-HU" dirty="0"/>
              <a:t>Közös üzemeltetés felelősségi határainak kikerülése.</a:t>
            </a:r>
          </a:p>
          <a:p>
            <a:r>
              <a:rPr lang="hu-HU" dirty="0" err="1"/>
              <a:t>Vendor</a:t>
            </a:r>
            <a:r>
              <a:rPr lang="hu-HU" dirty="0"/>
              <a:t> szabályozatlanság.</a:t>
            </a:r>
          </a:p>
          <a:p>
            <a:r>
              <a:rPr lang="hu-HU" dirty="0"/>
              <a:t>Képzések hiánya.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79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D3502A-B1C2-453A-A30A-EFABB3D69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Egyensúly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6C27C363-6AB4-44EF-9A16-2B1A9BA3E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5375" y="2619375"/>
            <a:ext cx="2381250" cy="161925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B06784ED-2ED9-4020-A132-A532997E1612}"/>
              </a:ext>
            </a:extLst>
          </p:cNvPr>
          <p:cNvSpPr txBox="1"/>
          <p:nvPr/>
        </p:nvSpPr>
        <p:spPr>
          <a:xfrm>
            <a:off x="1547446" y="2592818"/>
            <a:ext cx="257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junior/</a:t>
            </a:r>
            <a:r>
              <a:rPr lang="hu-HU" sz="2800" dirty="0" err="1"/>
              <a:t>senior</a:t>
            </a:r>
            <a:r>
              <a:rPr lang="hu-HU" sz="2800" dirty="0"/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EBEA1BD-D961-406B-9F5F-3EC4E39301C9}"/>
              </a:ext>
            </a:extLst>
          </p:cNvPr>
          <p:cNvSpPr txBox="1"/>
          <p:nvPr/>
        </p:nvSpPr>
        <p:spPr>
          <a:xfrm>
            <a:off x="8553157" y="2606839"/>
            <a:ext cx="257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/>
              <a:t>senior</a:t>
            </a:r>
            <a:r>
              <a:rPr lang="hu-HU" sz="2800" dirty="0"/>
              <a:t>/junior 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CEC68D3-7F08-46EF-A71C-A7909144740B}"/>
              </a:ext>
            </a:extLst>
          </p:cNvPr>
          <p:cNvSpPr txBox="1"/>
          <p:nvPr/>
        </p:nvSpPr>
        <p:spPr>
          <a:xfrm>
            <a:off x="1547446" y="3715406"/>
            <a:ext cx="257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modern/elavult 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5BEEF97-1B5F-40CC-86A9-FE1A769CB3AA}"/>
              </a:ext>
            </a:extLst>
          </p:cNvPr>
          <p:cNvSpPr txBox="1"/>
          <p:nvPr/>
        </p:nvSpPr>
        <p:spPr>
          <a:xfrm>
            <a:off x="8328074" y="3691519"/>
            <a:ext cx="257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elavult/modern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36D73E1-8AEB-4EB2-ABCC-0A1E2DFD9C09}"/>
              </a:ext>
            </a:extLst>
          </p:cNvPr>
          <p:cNvSpPr txBox="1"/>
          <p:nvPr/>
        </p:nvSpPr>
        <p:spPr>
          <a:xfrm>
            <a:off x="1547446" y="4786303"/>
            <a:ext cx="3207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feltöltött/feltöltetlen 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DD5C25C-AF47-4C1C-B260-D6E0056B11E6}"/>
              </a:ext>
            </a:extLst>
          </p:cNvPr>
          <p:cNvSpPr txBox="1"/>
          <p:nvPr/>
        </p:nvSpPr>
        <p:spPr>
          <a:xfrm>
            <a:off x="7695028" y="4814439"/>
            <a:ext cx="3207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feltöltetlen/feltöltött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B06784ED-2ED9-4020-A132-A532997E1612}"/>
              </a:ext>
            </a:extLst>
          </p:cNvPr>
          <p:cNvSpPr txBox="1"/>
          <p:nvPr/>
        </p:nvSpPr>
        <p:spPr>
          <a:xfrm>
            <a:off x="1316858" y="1309902"/>
            <a:ext cx="257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chemeClr val="accent2"/>
                </a:solidFill>
              </a:rPr>
              <a:t>IT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EBEA1BD-D961-406B-9F5F-3EC4E39301C9}"/>
              </a:ext>
            </a:extLst>
          </p:cNvPr>
          <p:cNvSpPr txBox="1"/>
          <p:nvPr/>
        </p:nvSpPr>
        <p:spPr>
          <a:xfrm>
            <a:off x="8489547" y="1309902"/>
            <a:ext cx="257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accent2"/>
                </a:solidFill>
              </a:rPr>
              <a:t>kibervédelem</a:t>
            </a:r>
          </a:p>
        </p:txBody>
      </p:sp>
    </p:spTree>
    <p:extLst>
      <p:ext uri="{BB962C8B-B14F-4D97-AF65-F5344CB8AC3E}">
        <p14:creationId xmlns:p14="http://schemas.microsoft.com/office/powerpoint/2010/main" val="8870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NOC / SOC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Közös felületek.</a:t>
            </a:r>
          </a:p>
          <a:p>
            <a:endParaRPr lang="hu-HU" dirty="0"/>
          </a:p>
          <a:p>
            <a:r>
              <a:rPr lang="hu-HU" dirty="0"/>
              <a:t>Ki mit néz.</a:t>
            </a:r>
          </a:p>
          <a:p>
            <a:endParaRPr lang="hu-HU" dirty="0"/>
          </a:p>
          <a:p>
            <a:r>
              <a:rPr lang="hu-HU" dirty="0"/>
              <a:t>Mit ad át a másiknak.</a:t>
            </a:r>
          </a:p>
        </p:txBody>
      </p:sp>
    </p:spTree>
    <p:extLst>
      <p:ext uri="{BB962C8B-B14F-4D97-AF65-F5344CB8AC3E}">
        <p14:creationId xmlns:p14="http://schemas.microsoft.com/office/powerpoint/2010/main" val="32404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m_krasznay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NKE_UNG</Template>
  <TotalTime>635</TotalTime>
  <Words>273</Words>
  <Application>Microsoft Office PowerPoint</Application>
  <PresentationFormat>Szélesvásznú</PresentationFormat>
  <Paragraphs>68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HP Simplified</vt:lpstr>
      <vt:lpstr>kim_krasznay</vt:lpstr>
      <vt:lpstr>Az informatikai üzemeltetés, fejlesztés feladatai a kiberbiztonság oldaláról megközelítve</vt:lpstr>
      <vt:lpstr>PowerPoint-bemutató</vt:lpstr>
      <vt:lpstr>Kibertér alkotóelemei</vt:lpstr>
      <vt:lpstr>PreDeCo</vt:lpstr>
      <vt:lpstr>Fejlesztés</vt:lpstr>
      <vt:lpstr>Üzemeltetés</vt:lpstr>
      <vt:lpstr>IT kockázatok a kiberbiztonság szempontjából</vt:lpstr>
      <vt:lpstr>Egyensúly</vt:lpstr>
      <vt:lpstr>NOC / SOC</vt:lpstr>
      <vt:lpstr>Felhasznált irodalom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tavaszi félév eredményeiről</dc:title>
  <dc:creator>Csaba Krasznay</dc:creator>
  <cp:lastModifiedBy>Farkas Tibor</cp:lastModifiedBy>
  <cp:revision>34</cp:revision>
  <cp:lastPrinted>2019-11-14T08:39:41Z</cp:lastPrinted>
  <dcterms:created xsi:type="dcterms:W3CDTF">2018-06-14T05:42:36Z</dcterms:created>
  <dcterms:modified xsi:type="dcterms:W3CDTF">2019-11-14T13:43:10Z</dcterms:modified>
</cp:coreProperties>
</file>